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1" r:id="rId1"/>
  </p:sldMasterIdLst>
  <p:notesMasterIdLst>
    <p:notesMasterId r:id="rId20"/>
  </p:notesMasterIdLst>
  <p:sldIdLst>
    <p:sldId id="256" r:id="rId2"/>
    <p:sldId id="257" r:id="rId3"/>
    <p:sldId id="272" r:id="rId4"/>
    <p:sldId id="273" r:id="rId5"/>
    <p:sldId id="258" r:id="rId6"/>
    <p:sldId id="259" r:id="rId7"/>
    <p:sldId id="268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6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8DEE02-BD93-4221-B8E8-0F89F53587C6}" type="doc">
      <dgm:prSet loTypeId="urn:microsoft.com/office/officeart/2008/layout/LinedList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DF77A66F-024A-424F-B57B-5BFDA23500CF}">
      <dgm:prSet/>
      <dgm:spPr/>
      <dgm:t>
        <a:bodyPr/>
        <a:lstStyle/>
        <a:p>
          <a:r>
            <a:rPr lang="en-US" b="0" i="0" dirty="0"/>
            <a:t>Individual utility, or subjective well-being, has been an object of economic studies for a long time. </a:t>
          </a:r>
        </a:p>
      </dgm:t>
    </dgm:pt>
    <dgm:pt modelId="{4CF3500F-D1B7-49EE-9CAB-060CD1FAAE0A}" type="parTrans" cxnId="{945E97E9-FF0F-4E88-A0F0-76E2508C05C2}">
      <dgm:prSet/>
      <dgm:spPr/>
      <dgm:t>
        <a:bodyPr/>
        <a:lstStyle/>
        <a:p>
          <a:endParaRPr lang="en-US"/>
        </a:p>
      </dgm:t>
    </dgm:pt>
    <dgm:pt modelId="{DBD6F183-46FC-494B-9904-A37AE084D0F5}" type="sibTrans" cxnId="{945E97E9-FF0F-4E88-A0F0-76E2508C05C2}">
      <dgm:prSet/>
      <dgm:spPr/>
      <dgm:t>
        <a:bodyPr/>
        <a:lstStyle/>
        <a:p>
          <a:endParaRPr lang="en-US"/>
        </a:p>
      </dgm:t>
    </dgm:pt>
    <dgm:pt modelId="{3103FEDA-475B-4C5B-A7EE-7061D6C84E87}">
      <dgm:prSet/>
      <dgm:spPr/>
      <dgm:t>
        <a:bodyPr/>
        <a:lstStyle/>
        <a:p>
          <a:r>
            <a:rPr lang="en-US" b="0" i="0" dirty="0"/>
            <a:t>We draw different visuals in this presentation to visualize and understand the dependency of multiple factors on Life Satisfaction. </a:t>
          </a:r>
          <a:endParaRPr lang="en-US" dirty="0"/>
        </a:p>
      </dgm:t>
    </dgm:pt>
    <dgm:pt modelId="{83E41F46-F4F9-4355-AF38-C6607926E2D4}" type="parTrans" cxnId="{C2D18321-BCC7-489E-B04E-2429BCCA55E7}">
      <dgm:prSet/>
      <dgm:spPr/>
      <dgm:t>
        <a:bodyPr/>
        <a:lstStyle/>
        <a:p>
          <a:endParaRPr lang="en-US"/>
        </a:p>
      </dgm:t>
    </dgm:pt>
    <dgm:pt modelId="{13B2D3DC-354E-485C-A918-7B77C0FDB4E7}" type="sibTrans" cxnId="{C2D18321-BCC7-489E-B04E-2429BCCA55E7}">
      <dgm:prSet/>
      <dgm:spPr/>
      <dgm:t>
        <a:bodyPr/>
        <a:lstStyle/>
        <a:p>
          <a:endParaRPr lang="en-US"/>
        </a:p>
      </dgm:t>
    </dgm:pt>
    <dgm:pt modelId="{787C2C37-2716-3C49-A4B1-A7F694C24A6F}" type="pres">
      <dgm:prSet presAssocID="{0D8DEE02-BD93-4221-B8E8-0F89F53587C6}" presName="vert0" presStyleCnt="0">
        <dgm:presLayoutVars>
          <dgm:dir/>
          <dgm:animOne val="branch"/>
          <dgm:animLvl val="lvl"/>
        </dgm:presLayoutVars>
      </dgm:prSet>
      <dgm:spPr/>
    </dgm:pt>
    <dgm:pt modelId="{0EDE0483-C9E0-CD41-B167-7EEFD717B99F}" type="pres">
      <dgm:prSet presAssocID="{DF77A66F-024A-424F-B57B-5BFDA23500CF}" presName="thickLine" presStyleLbl="alignNode1" presStyleIdx="0" presStyleCnt="2"/>
      <dgm:spPr/>
    </dgm:pt>
    <dgm:pt modelId="{FB08B8B8-9257-DC4B-BC25-65FEC8EA192E}" type="pres">
      <dgm:prSet presAssocID="{DF77A66F-024A-424F-B57B-5BFDA23500CF}" presName="horz1" presStyleCnt="0"/>
      <dgm:spPr/>
    </dgm:pt>
    <dgm:pt modelId="{F8681BF2-339F-1941-93FD-DC71ECA1FB46}" type="pres">
      <dgm:prSet presAssocID="{DF77A66F-024A-424F-B57B-5BFDA23500CF}" presName="tx1" presStyleLbl="revTx" presStyleIdx="0" presStyleCnt="2"/>
      <dgm:spPr/>
    </dgm:pt>
    <dgm:pt modelId="{3D871DB8-EC9A-A240-9DC8-96C03F1A12EA}" type="pres">
      <dgm:prSet presAssocID="{DF77A66F-024A-424F-B57B-5BFDA23500CF}" presName="vert1" presStyleCnt="0"/>
      <dgm:spPr/>
    </dgm:pt>
    <dgm:pt modelId="{3CC4286A-ABC3-FB4E-8A11-6FAEE4B80506}" type="pres">
      <dgm:prSet presAssocID="{3103FEDA-475B-4C5B-A7EE-7061D6C84E87}" presName="thickLine" presStyleLbl="alignNode1" presStyleIdx="1" presStyleCnt="2"/>
      <dgm:spPr/>
    </dgm:pt>
    <dgm:pt modelId="{51C576FA-C935-B445-9EC8-4ED4D6CEE147}" type="pres">
      <dgm:prSet presAssocID="{3103FEDA-475B-4C5B-A7EE-7061D6C84E87}" presName="horz1" presStyleCnt="0"/>
      <dgm:spPr/>
    </dgm:pt>
    <dgm:pt modelId="{F71310A5-97D4-5148-BD8E-4602F38DD87B}" type="pres">
      <dgm:prSet presAssocID="{3103FEDA-475B-4C5B-A7EE-7061D6C84E87}" presName="tx1" presStyleLbl="revTx" presStyleIdx="1" presStyleCnt="2"/>
      <dgm:spPr/>
    </dgm:pt>
    <dgm:pt modelId="{99F4FEC5-E150-1A4B-8D44-4F498C6911C8}" type="pres">
      <dgm:prSet presAssocID="{3103FEDA-475B-4C5B-A7EE-7061D6C84E87}" presName="vert1" presStyleCnt="0"/>
      <dgm:spPr/>
    </dgm:pt>
  </dgm:ptLst>
  <dgm:cxnLst>
    <dgm:cxn modelId="{C2D18321-BCC7-489E-B04E-2429BCCA55E7}" srcId="{0D8DEE02-BD93-4221-B8E8-0F89F53587C6}" destId="{3103FEDA-475B-4C5B-A7EE-7061D6C84E87}" srcOrd="1" destOrd="0" parTransId="{83E41F46-F4F9-4355-AF38-C6607926E2D4}" sibTransId="{13B2D3DC-354E-485C-A918-7B77C0FDB4E7}"/>
    <dgm:cxn modelId="{F9203C8F-C09C-5A45-9426-32C869C8B6BD}" type="presOf" srcId="{DF77A66F-024A-424F-B57B-5BFDA23500CF}" destId="{F8681BF2-339F-1941-93FD-DC71ECA1FB46}" srcOrd="0" destOrd="0" presId="urn:microsoft.com/office/officeart/2008/layout/LinedList"/>
    <dgm:cxn modelId="{945E97E9-FF0F-4E88-A0F0-76E2508C05C2}" srcId="{0D8DEE02-BD93-4221-B8E8-0F89F53587C6}" destId="{DF77A66F-024A-424F-B57B-5BFDA23500CF}" srcOrd="0" destOrd="0" parTransId="{4CF3500F-D1B7-49EE-9CAB-060CD1FAAE0A}" sibTransId="{DBD6F183-46FC-494B-9904-A37AE084D0F5}"/>
    <dgm:cxn modelId="{521077F4-8167-C641-B7DF-D9F462E501D3}" type="presOf" srcId="{0D8DEE02-BD93-4221-B8E8-0F89F53587C6}" destId="{787C2C37-2716-3C49-A4B1-A7F694C24A6F}" srcOrd="0" destOrd="0" presId="urn:microsoft.com/office/officeart/2008/layout/LinedList"/>
    <dgm:cxn modelId="{3A2106F7-6BED-BC4F-A683-81D1203146D8}" type="presOf" srcId="{3103FEDA-475B-4C5B-A7EE-7061D6C84E87}" destId="{F71310A5-97D4-5148-BD8E-4602F38DD87B}" srcOrd="0" destOrd="0" presId="urn:microsoft.com/office/officeart/2008/layout/LinedList"/>
    <dgm:cxn modelId="{6C43664B-C857-304C-8A34-C00E9D26B0E2}" type="presParOf" srcId="{787C2C37-2716-3C49-A4B1-A7F694C24A6F}" destId="{0EDE0483-C9E0-CD41-B167-7EEFD717B99F}" srcOrd="0" destOrd="0" presId="urn:microsoft.com/office/officeart/2008/layout/LinedList"/>
    <dgm:cxn modelId="{EF2472A4-831A-ED41-8439-372A09DA3D73}" type="presParOf" srcId="{787C2C37-2716-3C49-A4B1-A7F694C24A6F}" destId="{FB08B8B8-9257-DC4B-BC25-65FEC8EA192E}" srcOrd="1" destOrd="0" presId="urn:microsoft.com/office/officeart/2008/layout/LinedList"/>
    <dgm:cxn modelId="{6A7463A1-BC3A-1143-AA8C-248E772F07E4}" type="presParOf" srcId="{FB08B8B8-9257-DC4B-BC25-65FEC8EA192E}" destId="{F8681BF2-339F-1941-93FD-DC71ECA1FB46}" srcOrd="0" destOrd="0" presId="urn:microsoft.com/office/officeart/2008/layout/LinedList"/>
    <dgm:cxn modelId="{06F2E3BC-1889-F443-BFA1-7EE65949BDF1}" type="presParOf" srcId="{FB08B8B8-9257-DC4B-BC25-65FEC8EA192E}" destId="{3D871DB8-EC9A-A240-9DC8-96C03F1A12EA}" srcOrd="1" destOrd="0" presId="urn:microsoft.com/office/officeart/2008/layout/LinedList"/>
    <dgm:cxn modelId="{6D3B69F3-AD52-C249-80E2-843952C83E0E}" type="presParOf" srcId="{787C2C37-2716-3C49-A4B1-A7F694C24A6F}" destId="{3CC4286A-ABC3-FB4E-8A11-6FAEE4B80506}" srcOrd="2" destOrd="0" presId="urn:microsoft.com/office/officeart/2008/layout/LinedList"/>
    <dgm:cxn modelId="{1E705A43-88C8-A64C-8257-71D3B4D2A5B4}" type="presParOf" srcId="{787C2C37-2716-3C49-A4B1-A7F694C24A6F}" destId="{51C576FA-C935-B445-9EC8-4ED4D6CEE147}" srcOrd="3" destOrd="0" presId="urn:microsoft.com/office/officeart/2008/layout/LinedList"/>
    <dgm:cxn modelId="{8C2B151A-FDAE-624F-A486-849EB8CBE358}" type="presParOf" srcId="{51C576FA-C935-B445-9EC8-4ED4D6CEE147}" destId="{F71310A5-97D4-5148-BD8E-4602F38DD87B}" srcOrd="0" destOrd="0" presId="urn:microsoft.com/office/officeart/2008/layout/LinedList"/>
    <dgm:cxn modelId="{5F3CF884-927C-6C43-80DC-A06627E1DC44}" type="presParOf" srcId="{51C576FA-C935-B445-9EC8-4ED4D6CEE147}" destId="{99F4FEC5-E150-1A4B-8D44-4F498C6911C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DE0483-C9E0-CD41-B167-7EEFD717B99F}">
      <dsp:nvSpPr>
        <dsp:cNvPr id="0" name=""/>
        <dsp:cNvSpPr/>
      </dsp:nvSpPr>
      <dsp:spPr>
        <a:xfrm>
          <a:off x="0" y="0"/>
          <a:ext cx="453312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8681BF2-339F-1941-93FD-DC71ECA1FB46}">
      <dsp:nvSpPr>
        <dsp:cNvPr id="0" name=""/>
        <dsp:cNvSpPr/>
      </dsp:nvSpPr>
      <dsp:spPr>
        <a:xfrm>
          <a:off x="0" y="0"/>
          <a:ext cx="4533122" cy="24046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dirty="0"/>
            <a:t>Individual utility, or subjective well-being, has been an object of economic studies for a long time. </a:t>
          </a:r>
        </a:p>
      </dsp:txBody>
      <dsp:txXfrm>
        <a:off x="0" y="0"/>
        <a:ext cx="4533122" cy="2404643"/>
      </dsp:txXfrm>
    </dsp:sp>
    <dsp:sp modelId="{3CC4286A-ABC3-FB4E-8A11-6FAEE4B80506}">
      <dsp:nvSpPr>
        <dsp:cNvPr id="0" name=""/>
        <dsp:cNvSpPr/>
      </dsp:nvSpPr>
      <dsp:spPr>
        <a:xfrm>
          <a:off x="0" y="2404643"/>
          <a:ext cx="453312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1310A5-97D4-5148-BD8E-4602F38DD87B}">
      <dsp:nvSpPr>
        <dsp:cNvPr id="0" name=""/>
        <dsp:cNvSpPr/>
      </dsp:nvSpPr>
      <dsp:spPr>
        <a:xfrm>
          <a:off x="0" y="2404643"/>
          <a:ext cx="4533122" cy="24046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dirty="0"/>
            <a:t>We draw different visuals in this presentation to visualize and understand the dependency of multiple factors on Life Satisfaction. </a:t>
          </a:r>
          <a:endParaRPr lang="en-US" sz="2600" kern="1200" dirty="0"/>
        </a:p>
      </dsp:txBody>
      <dsp:txXfrm>
        <a:off x="0" y="2404643"/>
        <a:ext cx="4533122" cy="24046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186EF7-F0EB-6B4A-821B-2D7530BB4E29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A6993-1E08-EB47-BF8D-F7D33CF62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165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A6993-1E08-EB47-BF8D-F7D33CF621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692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EA6993-1E08-EB47-BF8D-F7D33CF621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01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r>
              <a:rPr lang="en-IN"/>
              <a:t>12/16/22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/>
              <a:t>Insights on Life Satisfaction - Ajay, Kireeti</a:t>
            </a:r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31281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00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893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56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32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78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40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249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5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01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48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r>
              <a:rPr lang="en-IN"/>
              <a:t>12/16/22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z="1000"/>
              <a:t>Insights on Life Satisfaction - Ajay, Kireeti</a:t>
            </a:r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3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hd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1AADA-49D0-FBFF-AA08-8DBB56CD33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336" y="1125936"/>
            <a:ext cx="8182079" cy="1061368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dirty="0"/>
              <a:t>Insights on Life Satisfaction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8609A-2ECE-CD86-842B-F91B1A1214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337" y="5288836"/>
            <a:ext cx="8182079" cy="142263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Ajay Vishnu </a:t>
            </a:r>
            <a:r>
              <a:rPr lang="en-US" dirty="0" err="1"/>
              <a:t>Addala</a:t>
            </a:r>
            <a:endParaRPr lang="en-US" dirty="0"/>
          </a:p>
          <a:p>
            <a:pPr algn="l"/>
            <a:r>
              <a:rPr lang="en-US" dirty="0" err="1"/>
              <a:t>Kireeti</a:t>
            </a:r>
            <a:r>
              <a:rPr lang="en-US" dirty="0"/>
              <a:t> </a:t>
            </a:r>
            <a:r>
              <a:rPr lang="en-US" dirty="0" err="1"/>
              <a:t>Mantrala</a:t>
            </a:r>
            <a:endParaRPr lang="en-US" dirty="0"/>
          </a:p>
        </p:txBody>
      </p:sp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63CC63A4-3C23-D11E-0C50-57301E9737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3759"/>
          <a:stretch/>
        </p:blipFill>
        <p:spPr>
          <a:xfrm>
            <a:off x="8715896" y="0"/>
            <a:ext cx="3476104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45C70B-5014-CDCF-DDAF-435AB3AE7B5F}"/>
              </a:ext>
            </a:extLst>
          </p:cNvPr>
          <p:cNvSpPr txBox="1"/>
          <p:nvPr/>
        </p:nvSpPr>
        <p:spPr>
          <a:xfrm>
            <a:off x="255336" y="2321253"/>
            <a:ext cx="4475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Analytics and Visualization</a:t>
            </a:r>
          </a:p>
          <a:p>
            <a:r>
              <a:rPr lang="en-US" b="1" dirty="0"/>
              <a:t>Final Project  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8ABFEA5-B658-3DE9-3D55-524C85AF3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504" y="5011034"/>
            <a:ext cx="3240911" cy="182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267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9442"/>
            <a:ext cx="11984180" cy="672557"/>
          </a:xfrm>
        </p:spPr>
        <p:txBody>
          <a:bodyPr>
            <a:noAutofit/>
          </a:bodyPr>
          <a:lstStyle/>
          <a:p>
            <a:r>
              <a:rPr lang="en-US" sz="2800" dirty="0"/>
              <a:t>Connected Scatter plot – Annual working hours vs Life Satisfaction</a:t>
            </a:r>
          </a:p>
        </p:txBody>
      </p:sp>
      <p:pic>
        <p:nvPicPr>
          <p:cNvPr id="5" name="Content Placeholder 4" descr="Line chart&#10;&#10;Description automatically generated with low confidence">
            <a:extLst>
              <a:ext uri="{FF2B5EF4-FFF2-40B4-BE49-F238E27FC236}">
                <a16:creationId xmlns:a16="http://schemas.microsoft.com/office/drawing/2014/main" id="{68567067-40A8-722D-F5B8-7DBA47E718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85" y="837739"/>
            <a:ext cx="7956609" cy="5631787"/>
          </a:xfrm>
        </p:spPr>
      </p:pic>
      <p:pic>
        <p:nvPicPr>
          <p:cNvPr id="9" name="Picture 8" descr="A mosaic of colorful geometric shapes">
            <a:extLst>
              <a:ext uri="{FF2B5EF4-FFF2-40B4-BE49-F238E27FC236}">
                <a16:creationId xmlns:a16="http://schemas.microsoft.com/office/drawing/2014/main" id="{7DD4FD9C-AE5A-C5D3-D284-D9D94F0A69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11" name="Picture 10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27C29923-7126-6A6F-BAFE-A0617FBDF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F577A-E0BB-3025-D514-1E203B12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5B4D2-DE8A-41DD-E3F4-284B07098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63F4B2-8E91-57F9-D3FE-8C36B931C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10</a:t>
            </a:fld>
            <a:endParaRPr lang="en-US"/>
          </a:p>
        </p:txBody>
      </p:sp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64C7B7F-2363-E120-88EC-415E6C1908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2360" y="2650332"/>
            <a:ext cx="20320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61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169"/>
            <a:ext cx="11984180" cy="672558"/>
          </a:xfrm>
        </p:spPr>
        <p:txBody>
          <a:bodyPr>
            <a:normAutofit fontScale="90000"/>
          </a:bodyPr>
          <a:lstStyle/>
          <a:p>
            <a:r>
              <a:rPr lang="en-US"/>
              <a:t>Connected scatterplot without South Africa</a:t>
            </a:r>
            <a:endParaRPr lang="en-US" dirty="0"/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84730B7A-093F-A65E-2E5B-4F36A61284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402" y="877109"/>
            <a:ext cx="7590993" cy="5408583"/>
          </a:xfrm>
        </p:spPr>
      </p:pic>
      <p:pic>
        <p:nvPicPr>
          <p:cNvPr id="6" name="Picture 5" descr="A mosaic of colorful geometric shapes">
            <a:extLst>
              <a:ext uri="{FF2B5EF4-FFF2-40B4-BE49-F238E27FC236}">
                <a16:creationId xmlns:a16="http://schemas.microsoft.com/office/drawing/2014/main" id="{87B88B12-AC95-4BB9-CE99-762951C02C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7" name="Picture 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268224B5-1938-46A5-7BCC-0CBB6B06C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30993-DA19-FB21-0692-8CEAF21A1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079A8A-1A1F-A965-3E05-A3D3C3C78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31F4C2-D032-9827-6152-3EC0400AE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11</a:t>
            </a:fld>
            <a:endParaRPr lang="en-US"/>
          </a:p>
        </p:txBody>
      </p:sp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AEE78A3-E39D-1DF8-002B-3CC8330DC5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2360" y="2578100"/>
            <a:ext cx="20320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445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21"/>
            <a:ext cx="11984180" cy="672558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91CDB6C-797D-86B2-A77C-7ACB5E252CE9}"/>
              </a:ext>
            </a:extLst>
          </p:cNvPr>
          <p:cNvSpPr txBox="1">
            <a:spLocks/>
          </p:cNvSpPr>
          <p:nvPr/>
        </p:nvSpPr>
        <p:spPr>
          <a:xfrm>
            <a:off x="0" y="20169"/>
            <a:ext cx="11984180" cy="67255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4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Connected scatterplot - Interactive</a:t>
            </a:r>
          </a:p>
        </p:txBody>
      </p:sp>
      <p:pic>
        <p:nvPicPr>
          <p:cNvPr id="7" name="Picture 6" descr="A mosaic of colorful geometric shapes">
            <a:extLst>
              <a:ext uri="{FF2B5EF4-FFF2-40B4-BE49-F238E27FC236}">
                <a16:creationId xmlns:a16="http://schemas.microsoft.com/office/drawing/2014/main" id="{7AE239C3-F547-419A-A488-B1D7A4D51A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9" name="Picture 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5F99A8DD-A173-61E7-3A2D-DCDA0BA034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424943-7F1C-B9EE-7FCF-B2D4E9E60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43593-6508-0030-FF11-959C99A8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24142C9-D007-4188-6FE1-051E298FD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12</a:t>
            </a:fld>
            <a:endParaRPr lang="en-US"/>
          </a:p>
        </p:txBody>
      </p:sp>
      <p:pic>
        <p:nvPicPr>
          <p:cNvPr id="15" name="Screen Recording 2022-12-16 at 13.24.05">
            <a:hlinkClick r:id="" action="ppaction://media"/>
            <a:extLst>
              <a:ext uri="{FF2B5EF4-FFF2-40B4-BE49-F238E27FC236}">
                <a16:creationId xmlns:a16="http://schemas.microsoft.com/office/drawing/2014/main" id="{0243A28C-2F01-E132-916E-5EFC7684D23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5140" y="900537"/>
            <a:ext cx="8733899" cy="5361727"/>
          </a:xfrm>
        </p:spPr>
      </p:pic>
    </p:spTree>
    <p:extLst>
      <p:ext uri="{BB962C8B-B14F-4D97-AF65-F5344CB8AC3E}">
        <p14:creationId xmlns:p14="http://schemas.microsoft.com/office/powerpoint/2010/main" val="325121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21"/>
            <a:ext cx="11984180" cy="672558"/>
          </a:xfrm>
        </p:spPr>
        <p:txBody>
          <a:bodyPr>
            <a:normAutofit/>
          </a:bodyPr>
          <a:lstStyle/>
          <a:p>
            <a:r>
              <a:rPr lang="en-US" sz="3600" dirty="0"/>
              <a:t>World map depicting Urban Population percentage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D66CD278-6EE4-18AB-D38C-20A21800D6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356" y="860553"/>
            <a:ext cx="7646557" cy="5448172"/>
          </a:xfrm>
        </p:spPr>
      </p:pic>
      <p:pic>
        <p:nvPicPr>
          <p:cNvPr id="14" name="Picture 13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E0E0E616-6849-4B9D-6299-04C5A3F66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747" y="5270450"/>
            <a:ext cx="1755418" cy="910217"/>
          </a:xfrm>
          <a:prstGeom prst="rect">
            <a:avLst/>
          </a:prstGeom>
        </p:spPr>
      </p:pic>
      <p:pic>
        <p:nvPicPr>
          <p:cNvPr id="15" name="Picture 14" descr="A mosaic of colorful geometric shapes">
            <a:extLst>
              <a:ext uri="{FF2B5EF4-FFF2-40B4-BE49-F238E27FC236}">
                <a16:creationId xmlns:a16="http://schemas.microsoft.com/office/drawing/2014/main" id="{C982C997-9E97-2D68-EBDF-573A9ECB81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16" name="Picture 1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A16420E5-8FD8-3D69-26EF-6B3618298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86E9A8-C601-2143-F393-7A817F1FD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332DBE-4BDA-6A82-868C-D753B3A65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FF4F3-3750-D193-BCA2-E5621D074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9FDC86-0AD9-862B-C0F8-5E2FD5C8DC77}"/>
              </a:ext>
            </a:extLst>
          </p:cNvPr>
          <p:cNvSpPr txBox="1"/>
          <p:nvPr/>
        </p:nvSpPr>
        <p:spPr>
          <a:xfrm>
            <a:off x="8612247" y="2812931"/>
            <a:ext cx="29844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All six selected countries have the highest urban population % in their respective countries</a:t>
            </a:r>
          </a:p>
        </p:txBody>
      </p:sp>
    </p:spTree>
    <p:extLst>
      <p:ext uri="{BB962C8B-B14F-4D97-AF65-F5344CB8AC3E}">
        <p14:creationId xmlns:p14="http://schemas.microsoft.com/office/powerpoint/2010/main" val="300217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21"/>
            <a:ext cx="11984180" cy="67255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Dumbell</a:t>
            </a:r>
            <a:r>
              <a:rPr lang="en-US" dirty="0"/>
              <a:t> chart – Average Life Satisfaction 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E0EC2AF7-A3B5-3FD1-7E31-D22EB83F64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8448" y="985462"/>
            <a:ext cx="7567284" cy="5415338"/>
          </a:xfrm>
        </p:spPr>
      </p:pic>
      <p:pic>
        <p:nvPicPr>
          <p:cNvPr id="6" name="Picture 5" descr="A mosaic of colorful geometric shapes">
            <a:extLst>
              <a:ext uri="{FF2B5EF4-FFF2-40B4-BE49-F238E27FC236}">
                <a16:creationId xmlns:a16="http://schemas.microsoft.com/office/drawing/2014/main" id="{8C2DC9A3-2362-F7A5-66CE-CE036866E0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7" name="Picture 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6E65A0C9-E30F-293B-3ECB-B80F60238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9A51B7-EBF6-DD62-D2B9-044FDADB8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4CA50C-B551-1973-3C6F-98C052BD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F1B454-F4C7-CC8C-BE5F-272903EE2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14</a:t>
            </a:fld>
            <a:endParaRPr lang="en-US"/>
          </a:p>
        </p:txBody>
      </p:sp>
      <p:sp>
        <p:nvSpPr>
          <p:cNvPr id="11" name="Up Arrow 10">
            <a:extLst>
              <a:ext uri="{FF2B5EF4-FFF2-40B4-BE49-F238E27FC236}">
                <a16:creationId xmlns:a16="http://schemas.microsoft.com/office/drawing/2014/main" id="{12E00201-EB32-7527-F11C-758A994665BC}"/>
              </a:ext>
            </a:extLst>
          </p:cNvPr>
          <p:cNvSpPr/>
          <p:nvPr/>
        </p:nvSpPr>
        <p:spPr>
          <a:xfrm>
            <a:off x="10186988" y="1957388"/>
            <a:ext cx="484060" cy="1200150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92A541-560E-ADC5-82AF-148237D89660}"/>
              </a:ext>
            </a:extLst>
          </p:cNvPr>
          <p:cNvSpPr txBox="1"/>
          <p:nvPr/>
        </p:nvSpPr>
        <p:spPr>
          <a:xfrm>
            <a:off x="10521865" y="2844923"/>
            <a:ext cx="133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INCREASE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23FD70E6-D08D-4A3A-8843-FC086CBD6AD1}"/>
              </a:ext>
            </a:extLst>
          </p:cNvPr>
          <p:cNvSpPr/>
          <p:nvPr/>
        </p:nvSpPr>
        <p:spPr>
          <a:xfrm>
            <a:off x="10186988" y="4083173"/>
            <a:ext cx="484060" cy="115728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3832F9-B753-9AC5-7914-E440998C12B9}"/>
              </a:ext>
            </a:extLst>
          </p:cNvPr>
          <p:cNvSpPr txBox="1"/>
          <p:nvPr/>
        </p:nvSpPr>
        <p:spPr>
          <a:xfrm>
            <a:off x="10518353" y="4086746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DECREASE</a:t>
            </a:r>
          </a:p>
        </p:txBody>
      </p:sp>
    </p:spTree>
    <p:extLst>
      <p:ext uri="{BB962C8B-B14F-4D97-AF65-F5344CB8AC3E}">
        <p14:creationId xmlns:p14="http://schemas.microsoft.com/office/powerpoint/2010/main" val="197870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14" grpId="0" animBg="1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21"/>
            <a:ext cx="11984180" cy="672558"/>
          </a:xfrm>
        </p:spPr>
        <p:txBody>
          <a:bodyPr>
            <a:normAutofit fontScale="90000"/>
          </a:bodyPr>
          <a:lstStyle/>
          <a:p>
            <a:r>
              <a:rPr lang="en-US" dirty="0"/>
              <a:t>Slope Chart – Human Development Index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79697109-714D-9035-9386-11385FD38F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727" y="763165"/>
            <a:ext cx="7912469" cy="5637635"/>
          </a:xfrm>
        </p:spPr>
      </p:pic>
      <p:pic>
        <p:nvPicPr>
          <p:cNvPr id="6" name="Picture 5" descr="A mosaic of colorful geometric shapes">
            <a:extLst>
              <a:ext uri="{FF2B5EF4-FFF2-40B4-BE49-F238E27FC236}">
                <a16:creationId xmlns:a16="http://schemas.microsoft.com/office/drawing/2014/main" id="{7896A6FE-CDA1-3ECB-F22D-068C995407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7" name="Picture 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C47D4216-4D5C-F5FB-2CFE-B236EBAC0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56F7D4-0F6D-4F63-4D1E-6CC185F18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AB88C-CE1C-F304-C888-7D2B69BBC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18DAAF-9D6E-7467-8364-0C340ED5C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15</a:t>
            </a:fld>
            <a:endParaRPr lang="en-US"/>
          </a:p>
        </p:txBody>
      </p:sp>
      <p:pic>
        <p:nvPicPr>
          <p:cNvPr id="19" name="Picture 1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9D23FF3-7FFB-0734-0C09-89E5DD28FD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3098" y="2806700"/>
            <a:ext cx="20320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291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21"/>
            <a:ext cx="11984180" cy="672558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– GNI per capita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423BB60D-F9FF-42F6-4481-3AEF8567EC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8168" y="972607"/>
            <a:ext cx="7767843" cy="5546726"/>
          </a:xfrm>
        </p:spPr>
      </p:pic>
      <p:pic>
        <p:nvPicPr>
          <p:cNvPr id="6" name="Picture 5" descr="A mosaic of colorful geometric shapes">
            <a:extLst>
              <a:ext uri="{FF2B5EF4-FFF2-40B4-BE49-F238E27FC236}">
                <a16:creationId xmlns:a16="http://schemas.microsoft.com/office/drawing/2014/main" id="{B092285C-3491-2A4E-4BCD-FDF199EE3F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7" name="Picture 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6A5805FD-A5A0-DC9D-7289-70DE9A1FB8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D6FFE1-54AD-F1BD-0912-DCD0B1605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22F66A-3B58-525A-0A2B-F6E56636C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F10B59-06D8-8DE5-E0FB-524983CD0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98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67738BA-6281-40B8-B775-410D49E7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3400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24" y="21570"/>
            <a:ext cx="4089779" cy="869641"/>
          </a:xfrm>
        </p:spPr>
        <p:txBody>
          <a:bodyPr anchor="ctr"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88F0D-F0C5-72D3-E33B-6816D2DF5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46" y="891211"/>
            <a:ext cx="5218257" cy="5242521"/>
          </a:xfrm>
        </p:spPr>
        <p:txBody>
          <a:bodyPr anchor="t">
            <a:norm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Initial data was analyzed, and the highest life satisfaction-rated country from each continent was considered by analysis.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South America and Africa have lower life satisfaction scores than the other continents.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countries with the highest life satisfaction have the highest GDP per capita in their respective continents.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countries with the highest life satisfaction fell in the highest urban population % bucket in their respective countries.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Finland, Israel, and Uruguay have had an increase in life satisfaction. Uruguay had the most significant positive change.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Canada, New Zealand, and South Africa have had a decrease in life satisfaction.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effectLst/>
              <a:latin typeface="TimesNewRomanPSMT"/>
            </a:endParaRPr>
          </a:p>
        </p:txBody>
      </p:sp>
      <p:pic>
        <p:nvPicPr>
          <p:cNvPr id="5" name="Picture 4" descr="A mosaic of colorful geometric shapes">
            <a:extLst>
              <a:ext uri="{FF2B5EF4-FFF2-40B4-BE49-F238E27FC236}">
                <a16:creationId xmlns:a16="http://schemas.microsoft.com/office/drawing/2014/main" id="{AFE97F92-436F-B340-892C-8D4A6097A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332"/>
          <a:stretch/>
        </p:blipFill>
        <p:spPr>
          <a:xfrm>
            <a:off x="5334003" y="762000"/>
            <a:ext cx="6095997" cy="5337048"/>
          </a:xfrm>
          <a:prstGeom prst="rect">
            <a:avLst/>
          </a:prstGeom>
        </p:spPr>
      </p:pic>
      <p:pic>
        <p:nvPicPr>
          <p:cNvPr id="6" name="Picture 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A8CE8C1B-64CC-251F-8B85-C1C925365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07797-6D56-C790-8FFC-659297076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293B731-3147-68B2-FCF4-00A9CC31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4E5A43-CC03-B0BB-7F3E-FF13B32A3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94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076DEBE0-6EA5-8FFF-E87D-4EC66DD490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5" r="37729"/>
          <a:stretch/>
        </p:blipFill>
        <p:spPr>
          <a:xfrm>
            <a:off x="20" y="10"/>
            <a:ext cx="5404493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88F0D-F0C5-72D3-E33B-6816D2DF5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5573" y="2027215"/>
            <a:ext cx="5266535" cy="3884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Thank you!</a:t>
            </a:r>
          </a:p>
          <a:p>
            <a:pPr marL="0" indent="0">
              <a:buNone/>
            </a:pPr>
            <a:r>
              <a:rPr lang="en-US" sz="1800" dirty="0"/>
              <a:t>Any Suggestions?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Keep Visualizing.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5ACEAF5D-9F1E-9115-2409-487B06721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2F4738-377B-223B-5D2E-96A36146B6BB}"/>
              </a:ext>
            </a:extLst>
          </p:cNvPr>
          <p:cNvSpPr txBox="1"/>
          <p:nvPr/>
        </p:nvSpPr>
        <p:spPr>
          <a:xfrm>
            <a:off x="5566576" y="5348177"/>
            <a:ext cx="47276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Happy Holidays!</a:t>
            </a:r>
          </a:p>
          <a:p>
            <a:endParaRPr lang="en-US" dirty="0"/>
          </a:p>
          <a:p>
            <a:r>
              <a:rPr lang="en-US" dirty="0"/>
              <a:t>Don’t miss the World Cup final this Sunday!</a:t>
            </a:r>
          </a:p>
          <a:p>
            <a:endParaRPr lang="en-US" dirty="0"/>
          </a:p>
          <a:p>
            <a:r>
              <a:rPr lang="en-US" dirty="0"/>
              <a:t>VAMOS ARGENTINA</a:t>
            </a:r>
            <a:r>
              <a:rPr lang="en-IN" dirty="0"/>
              <a:t>! </a:t>
            </a:r>
            <a:r>
              <a:rPr lang="en-IN" dirty="0">
                <a:effectLst/>
              </a:rPr>
              <a:t>🇦🇷💙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FCFA68D-F3CF-8D1C-2E15-063A7704E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B2BE623-28D5-8BCD-8F33-4AB80163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AE492D2-20B3-F6D1-F01F-E381C25BB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6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867738BA-6281-40B8-B775-410D49E7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3400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231191"/>
            <a:ext cx="4533123" cy="1055522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3F1EC175-5C34-2991-FE85-F9B510B46E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332"/>
          <a:stretch/>
        </p:blipFill>
        <p:spPr>
          <a:xfrm>
            <a:off x="5334003" y="762000"/>
            <a:ext cx="6095997" cy="5337048"/>
          </a:xfrm>
          <a:prstGeom prst="rect">
            <a:avLst/>
          </a:prstGeom>
        </p:spPr>
      </p:pic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3272169F-F6BC-2BD9-4CBF-0D14B89C45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2902924"/>
              </p:ext>
            </p:extLst>
          </p:nvPr>
        </p:nvGraphicFramePr>
        <p:xfrm>
          <a:off x="318658" y="1286713"/>
          <a:ext cx="4533122" cy="48092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CE768816-562D-280D-0701-FEAB83DF42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75365E-3877-84C5-E96F-3A9B996A6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53524-5C2D-E231-CA7D-A108B1CDC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B1CA6-F77E-8375-1182-3A4E2DDAE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626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7403"/>
            <a:ext cx="11984180" cy="734597"/>
          </a:xfrm>
        </p:spPr>
        <p:txBody>
          <a:bodyPr>
            <a:normAutofit/>
          </a:bodyPr>
          <a:lstStyle/>
          <a:p>
            <a:r>
              <a:rPr lang="en-US" dirty="0"/>
              <a:t>Data collection</a:t>
            </a:r>
          </a:p>
        </p:txBody>
      </p:sp>
      <p:pic>
        <p:nvPicPr>
          <p:cNvPr id="7" name="Picture 6" descr="A mosaic of colorful geometric shapes">
            <a:extLst>
              <a:ext uri="{FF2B5EF4-FFF2-40B4-BE49-F238E27FC236}">
                <a16:creationId xmlns:a16="http://schemas.microsoft.com/office/drawing/2014/main" id="{FDA69881-13F6-C8F6-A910-7630AE7D1F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9" name="Picture 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BC6D9239-0C43-03AC-3F9D-F99F10A1E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1EFBDF-15F9-0AA1-C03E-C8EE23D3F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7CA00E-FEB2-AE4D-78EA-909230736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E9817-62CE-2AD2-06DF-42385DC47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3</a:t>
            </a:fld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72F6386-FE87-F91D-CC31-62F2C59A1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1239829"/>
            <a:ext cx="9144000" cy="4940838"/>
          </a:xfrm>
        </p:spPr>
        <p:txBody>
          <a:bodyPr/>
          <a:lstStyle/>
          <a:p>
            <a:pPr algn="just"/>
            <a:r>
              <a:rPr lang="en-US" dirty="0"/>
              <a:t>Data were collected from 4 different sections of our world data.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Data has been collated from all 18 datasets collected and then cleaned based on the insights we wanted to focus on.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Further, the variables that have been considered have been shown next.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763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7403"/>
            <a:ext cx="11984180" cy="734597"/>
          </a:xfrm>
        </p:spPr>
        <p:txBody>
          <a:bodyPr>
            <a:normAutofit/>
          </a:bodyPr>
          <a:lstStyle/>
          <a:p>
            <a:r>
              <a:rPr lang="en-US" dirty="0"/>
              <a:t>Data Variables</a:t>
            </a:r>
          </a:p>
        </p:txBody>
      </p:sp>
      <p:pic>
        <p:nvPicPr>
          <p:cNvPr id="7" name="Picture 6" descr="A mosaic of colorful geometric shapes">
            <a:extLst>
              <a:ext uri="{FF2B5EF4-FFF2-40B4-BE49-F238E27FC236}">
                <a16:creationId xmlns:a16="http://schemas.microsoft.com/office/drawing/2014/main" id="{FDA69881-13F6-C8F6-A910-7630AE7D1F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9" name="Picture 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BC6D9239-0C43-03AC-3F9D-F99F10A1E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1EFBDF-15F9-0AA1-C03E-C8EE23D3F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7CA00E-FEB2-AE4D-78EA-909230736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E9817-62CE-2AD2-06DF-42385DC47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4</a:t>
            </a:fld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7D7C9C9-FB76-DC82-F397-ECA9E136E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914400"/>
            <a:ext cx="9144000" cy="518464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Country</a:t>
            </a:r>
          </a:p>
          <a:p>
            <a:r>
              <a:rPr lang="en-US" dirty="0">
                <a:solidFill>
                  <a:srgbClr val="002060"/>
                </a:solidFill>
              </a:rPr>
              <a:t>Country Code</a:t>
            </a:r>
          </a:p>
          <a:p>
            <a:r>
              <a:rPr lang="en-US" dirty="0">
                <a:solidFill>
                  <a:srgbClr val="002060"/>
                </a:solidFill>
              </a:rPr>
              <a:t>Continent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Year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GDP per capita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Population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GNI per capita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Annual working hours per person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Productivity</a:t>
            </a:r>
          </a:p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Life Satisfaction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Human Development Index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Urban population%</a:t>
            </a:r>
          </a:p>
        </p:txBody>
      </p:sp>
    </p:spTree>
    <p:extLst>
      <p:ext uri="{BB962C8B-B14F-4D97-AF65-F5344CB8AC3E}">
        <p14:creationId xmlns:p14="http://schemas.microsoft.com/office/powerpoint/2010/main" val="3089147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7403"/>
            <a:ext cx="11984180" cy="734597"/>
          </a:xfrm>
        </p:spPr>
        <p:txBody>
          <a:bodyPr>
            <a:normAutofit/>
          </a:bodyPr>
          <a:lstStyle/>
          <a:p>
            <a:r>
              <a:rPr lang="en-US" dirty="0"/>
              <a:t>Correlation plot</a:t>
            </a:r>
          </a:p>
        </p:txBody>
      </p:sp>
      <p:pic>
        <p:nvPicPr>
          <p:cNvPr id="5" name="Content Placeholder 4" descr="A picture containing arrow&#10;&#10;Description automatically generated">
            <a:extLst>
              <a:ext uri="{FF2B5EF4-FFF2-40B4-BE49-F238E27FC236}">
                <a16:creationId xmlns:a16="http://schemas.microsoft.com/office/drawing/2014/main" id="{95A672A3-50D7-F756-14E5-D08BB97F4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" y="890058"/>
            <a:ext cx="8669867" cy="5418667"/>
          </a:xfrm>
        </p:spPr>
      </p:pic>
      <p:pic>
        <p:nvPicPr>
          <p:cNvPr id="7" name="Picture 6" descr="A mosaic of colorful geometric shapes">
            <a:extLst>
              <a:ext uri="{FF2B5EF4-FFF2-40B4-BE49-F238E27FC236}">
                <a16:creationId xmlns:a16="http://schemas.microsoft.com/office/drawing/2014/main" id="{FDA69881-13F6-C8F6-A910-7630AE7D1F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9" name="Picture 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BC6D9239-0C43-03AC-3F9D-F99F10A1E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1EFBDF-15F9-0AA1-C03E-C8EE23D3F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7CA00E-FEB2-AE4D-78EA-909230736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E9817-62CE-2AD2-06DF-42385DC47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5</a:t>
            </a:fld>
            <a:endParaRPr lang="en-US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E2126E5-5FD4-07F5-C178-775A127FC5DA}"/>
              </a:ext>
            </a:extLst>
          </p:cNvPr>
          <p:cNvSpPr/>
          <p:nvPr/>
        </p:nvSpPr>
        <p:spPr>
          <a:xfrm>
            <a:off x="4124053" y="3810000"/>
            <a:ext cx="1031359" cy="63795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F50171D6-B787-5AA4-8DAF-A40FE151A695}"/>
              </a:ext>
            </a:extLst>
          </p:cNvPr>
          <p:cNvSpPr/>
          <p:nvPr/>
        </p:nvSpPr>
        <p:spPr>
          <a:xfrm>
            <a:off x="544425" y="3810000"/>
            <a:ext cx="1031359" cy="63795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934BD667-B9F0-5F0B-AC82-1783515DBDC5}"/>
              </a:ext>
            </a:extLst>
          </p:cNvPr>
          <p:cNvSpPr/>
          <p:nvPr/>
        </p:nvSpPr>
        <p:spPr>
          <a:xfrm>
            <a:off x="5975498" y="3810000"/>
            <a:ext cx="923260" cy="63795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2C52B503-2681-B4A3-1C49-EA49B58F53CC}"/>
              </a:ext>
            </a:extLst>
          </p:cNvPr>
          <p:cNvSpPr/>
          <p:nvPr/>
        </p:nvSpPr>
        <p:spPr>
          <a:xfrm>
            <a:off x="7718844" y="3809999"/>
            <a:ext cx="923260" cy="63795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ame 16">
            <a:extLst>
              <a:ext uri="{FF2B5EF4-FFF2-40B4-BE49-F238E27FC236}">
                <a16:creationId xmlns:a16="http://schemas.microsoft.com/office/drawing/2014/main" id="{EFD6ABC2-08A6-A151-8332-A3568D6BF0B9}"/>
              </a:ext>
            </a:extLst>
          </p:cNvPr>
          <p:cNvSpPr/>
          <p:nvPr/>
        </p:nvSpPr>
        <p:spPr>
          <a:xfrm>
            <a:off x="5052238" y="4863573"/>
            <a:ext cx="923260" cy="63795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6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91191"/>
            <a:ext cx="11984180" cy="672558"/>
          </a:xfrm>
        </p:spPr>
        <p:txBody>
          <a:bodyPr>
            <a:normAutofit fontScale="90000"/>
          </a:bodyPr>
          <a:lstStyle/>
          <a:p>
            <a:r>
              <a:rPr lang="en-US" dirty="0"/>
              <a:t>Bump Chart – Life Satisfaction Ranking</a:t>
            </a:r>
          </a:p>
        </p:txBody>
      </p:sp>
      <p:pic>
        <p:nvPicPr>
          <p:cNvPr id="13" name="Content Placeholder 12" descr="Chart, line chart&#10;&#10;Description automatically generated">
            <a:extLst>
              <a:ext uri="{FF2B5EF4-FFF2-40B4-BE49-F238E27FC236}">
                <a16:creationId xmlns:a16="http://schemas.microsoft.com/office/drawing/2014/main" id="{532DD924-DA59-AB22-7161-2033B88099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500" y="854940"/>
            <a:ext cx="7784876" cy="5546725"/>
          </a:xfrm>
        </p:spPr>
      </p:pic>
      <p:pic>
        <p:nvPicPr>
          <p:cNvPr id="14" name="Picture 13" descr="A mosaic of colorful geometric shapes">
            <a:extLst>
              <a:ext uri="{FF2B5EF4-FFF2-40B4-BE49-F238E27FC236}">
                <a16:creationId xmlns:a16="http://schemas.microsoft.com/office/drawing/2014/main" id="{F78EC66C-CA4F-6072-DD9B-AD22533AE6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15" name="Picture 1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FF289467-AA27-006C-79C0-015A48EC5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369CB4-A34C-5701-AEC2-97FF2C6D0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07DC8D-0CDA-5EC5-69C5-97B4B3BE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C00EB-F5B1-98AA-E954-4276A9842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6</a:t>
            </a:fld>
            <a:endParaRPr lang="en-US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6CF2F268-1B5C-79A5-F67D-D57D5DD0D076}"/>
              </a:ext>
            </a:extLst>
          </p:cNvPr>
          <p:cNvSpPr/>
          <p:nvPr/>
        </p:nvSpPr>
        <p:spPr>
          <a:xfrm>
            <a:off x="7129463" y="1357313"/>
            <a:ext cx="557212" cy="3714750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75796D1-3F4E-1C36-03BB-15B335835329}"/>
              </a:ext>
            </a:extLst>
          </p:cNvPr>
          <p:cNvSpPr/>
          <p:nvPr/>
        </p:nvSpPr>
        <p:spPr>
          <a:xfrm>
            <a:off x="7686675" y="3171825"/>
            <a:ext cx="1500188" cy="1143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19F963-45C5-7CB6-53FB-58CF8E016D73}"/>
              </a:ext>
            </a:extLst>
          </p:cNvPr>
          <p:cNvSpPr txBox="1"/>
          <p:nvPr/>
        </p:nvSpPr>
        <p:spPr>
          <a:xfrm>
            <a:off x="9193980" y="3059668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EUROPE</a:t>
            </a:r>
          </a:p>
        </p:txBody>
      </p:sp>
    </p:spTree>
    <p:extLst>
      <p:ext uri="{BB962C8B-B14F-4D97-AF65-F5344CB8AC3E}">
        <p14:creationId xmlns:p14="http://schemas.microsoft.com/office/powerpoint/2010/main" val="102216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721"/>
            <a:ext cx="11984180" cy="672558"/>
          </a:xfrm>
        </p:spPr>
        <p:txBody>
          <a:bodyPr>
            <a:normAutofit fontScale="90000"/>
          </a:bodyPr>
          <a:lstStyle/>
          <a:p>
            <a:r>
              <a:rPr lang="en-US" dirty="0"/>
              <a:t>Line Chart – Life </a:t>
            </a:r>
            <a:r>
              <a:rPr lang="en-US" dirty="0" err="1"/>
              <a:t>Satisifaction</a:t>
            </a:r>
            <a:r>
              <a:rPr lang="en-US" dirty="0"/>
              <a:t> 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80DAC9B7-8D16-201E-B32C-84ADD25B63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998" y="762000"/>
            <a:ext cx="7974693" cy="5657048"/>
          </a:xfrm>
        </p:spPr>
      </p:pic>
      <p:pic>
        <p:nvPicPr>
          <p:cNvPr id="7" name="Picture 6" descr="A mosaic of colorful geometric shapes">
            <a:extLst>
              <a:ext uri="{FF2B5EF4-FFF2-40B4-BE49-F238E27FC236}">
                <a16:creationId xmlns:a16="http://schemas.microsoft.com/office/drawing/2014/main" id="{6A56E3B6-3B4E-A851-E426-3AB7E15C44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9" name="Picture 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541E0234-B198-120D-CBAC-38C4D0B5F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2867E9-2300-AC9B-04B0-A00548517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FFC870-D933-FAAC-C943-3959E772B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D8CDB-E4BC-8AB9-B287-D794E23EA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7</a:t>
            </a:fld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3DAFB9B-5FB8-598E-708A-1C21F025E59A}"/>
              </a:ext>
            </a:extLst>
          </p:cNvPr>
          <p:cNvSpPr/>
          <p:nvPr/>
        </p:nvSpPr>
        <p:spPr>
          <a:xfrm>
            <a:off x="8147691" y="1885950"/>
            <a:ext cx="410522" cy="14287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EA757E-4149-2C01-9CAA-0AA0DB2E7DF1}"/>
              </a:ext>
            </a:extLst>
          </p:cNvPr>
          <p:cNvSpPr txBox="1"/>
          <p:nvPr/>
        </p:nvSpPr>
        <p:spPr>
          <a:xfrm>
            <a:off x="8514468" y="1704247"/>
            <a:ext cx="2793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All 4 countries showed</a:t>
            </a:r>
          </a:p>
          <a:p>
            <a:r>
              <a:rPr lang="en-US" b="1" dirty="0"/>
              <a:t> similar Life satisfaction</a:t>
            </a:r>
          </a:p>
        </p:txBody>
      </p:sp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D2B462E-9204-5435-FE29-67FD96143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5325" y="4302125"/>
            <a:ext cx="20320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90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20" y="89442"/>
            <a:ext cx="11984180" cy="672558"/>
          </a:xfrm>
        </p:spPr>
        <p:txBody>
          <a:bodyPr>
            <a:normAutofit/>
          </a:bodyPr>
          <a:lstStyle/>
          <a:p>
            <a:r>
              <a:rPr lang="en-US" sz="3200"/>
              <a:t>Bubble Chart – GDP per capita vs Life Satisfaction</a:t>
            </a:r>
            <a:endParaRPr lang="en-US" sz="3200" dirty="0"/>
          </a:p>
        </p:txBody>
      </p:sp>
      <p:pic>
        <p:nvPicPr>
          <p:cNvPr id="14" name="Content Placeholder 13" descr="Chart, scatter chart&#10;&#10;Description automatically generated">
            <a:extLst>
              <a:ext uri="{FF2B5EF4-FFF2-40B4-BE49-F238E27FC236}">
                <a16:creationId xmlns:a16="http://schemas.microsoft.com/office/drawing/2014/main" id="{A62F3B86-7B08-2981-A555-99D62F1227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7820" y="887039"/>
            <a:ext cx="7887676" cy="5632294"/>
          </a:xfrm>
        </p:spPr>
      </p:pic>
      <p:pic>
        <p:nvPicPr>
          <p:cNvPr id="15" name="Picture 14" descr="A mosaic of colorful geometric shapes">
            <a:extLst>
              <a:ext uri="{FF2B5EF4-FFF2-40B4-BE49-F238E27FC236}">
                <a16:creationId xmlns:a16="http://schemas.microsoft.com/office/drawing/2014/main" id="{9D4FA81E-70E6-7711-A81E-E35D52BCCB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9247" b="64242"/>
          <a:stretch/>
        </p:blipFill>
        <p:spPr>
          <a:xfrm>
            <a:off x="11170213" y="13702"/>
            <a:ext cx="2949632" cy="2452255"/>
          </a:xfrm>
          <a:prstGeom prst="rect">
            <a:avLst/>
          </a:prstGeom>
        </p:spPr>
      </p:pic>
      <p:pic>
        <p:nvPicPr>
          <p:cNvPr id="17" name="Picture 1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296DF36C-1D9F-3D1A-92E3-8094014682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6FAE7C8-B6CB-B924-D444-C4D5F1DA6C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8710" y="3703186"/>
            <a:ext cx="2019300" cy="17399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B8EA9C-50AA-DDDB-0C00-A0A57178C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AA69DB-4AFB-EFFC-B912-4954F3EEC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267B8-964F-FB27-DC1F-1B700110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8</a:t>
            </a:fld>
            <a:endParaRPr lang="en-US"/>
          </a:p>
        </p:txBody>
      </p:sp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7CB07C2-15A7-16F7-19E2-38B3867072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22360" y="1462657"/>
            <a:ext cx="20320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14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9E25F-277E-77C3-DBBB-6397F764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220" y="72499"/>
            <a:ext cx="11984180" cy="672558"/>
          </a:xfrm>
        </p:spPr>
        <p:txBody>
          <a:bodyPr>
            <a:normAutofit fontScale="90000"/>
          </a:bodyPr>
          <a:lstStyle/>
          <a:p>
            <a:r>
              <a:rPr lang="en-US" dirty="0"/>
              <a:t>Closer look at selected countries</a:t>
            </a:r>
          </a:p>
        </p:txBody>
      </p:sp>
      <p:pic>
        <p:nvPicPr>
          <p:cNvPr id="13" name="Content Placeholder 12" descr="Chart, scatter chart&#10;&#10;Description automatically generated">
            <a:extLst>
              <a:ext uri="{FF2B5EF4-FFF2-40B4-BE49-F238E27FC236}">
                <a16:creationId xmlns:a16="http://schemas.microsoft.com/office/drawing/2014/main" id="{C7423A42-29F7-97DD-E8DA-A091CEDE4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820" y="819101"/>
            <a:ext cx="7856531" cy="5573227"/>
          </a:xfrm>
        </p:spPr>
      </p:pic>
      <p:pic>
        <p:nvPicPr>
          <p:cNvPr id="15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45EC0E8-2193-33EE-3621-9E364F688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8710" y="3602182"/>
            <a:ext cx="2019300" cy="1739900"/>
          </a:xfrm>
          <a:prstGeom prst="rect">
            <a:avLst/>
          </a:prstGeom>
        </p:spPr>
      </p:pic>
      <p:pic>
        <p:nvPicPr>
          <p:cNvPr id="19" name="Picture 18" descr="A mosaic of colorful geometric shapes">
            <a:extLst>
              <a:ext uri="{FF2B5EF4-FFF2-40B4-BE49-F238E27FC236}">
                <a16:creationId xmlns:a16="http://schemas.microsoft.com/office/drawing/2014/main" id="{E921AB79-9564-3BFD-BE2D-5C92870AF3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9247" b="64242"/>
          <a:stretch/>
        </p:blipFill>
        <p:spPr>
          <a:xfrm>
            <a:off x="11170213" y="-1311564"/>
            <a:ext cx="2949632" cy="2452255"/>
          </a:xfrm>
          <a:prstGeom prst="rect">
            <a:avLst/>
          </a:prstGeom>
        </p:spPr>
      </p:pic>
      <p:pic>
        <p:nvPicPr>
          <p:cNvPr id="21" name="Picture 20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0F8A8B62-30F2-A729-EF08-AA84381C9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0" y="6180667"/>
            <a:ext cx="762000" cy="67733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F3C709-B5A2-8A43-ECFA-0A273890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/>
              <a:t>12/16/22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AF29D5-E7DF-4724-D5BB-92F47AB06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Insights on Life Satisfaction - Ajay, Kireeti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415F09-564D-4439-A8C2-03568C580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0D70DB2-DF97-24E2-9F9E-FDF9791F5B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2360" y="1249218"/>
            <a:ext cx="20320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044230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</TotalTime>
  <Words>536</Words>
  <Application>Microsoft Macintosh PowerPoint</Application>
  <PresentationFormat>Widescreen</PresentationFormat>
  <Paragraphs>115</Paragraphs>
  <Slides>18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Aharoni</vt:lpstr>
      <vt:lpstr>Arial</vt:lpstr>
      <vt:lpstr>Avenir Next LT Pro</vt:lpstr>
      <vt:lpstr>Calibri</vt:lpstr>
      <vt:lpstr>Symbol</vt:lpstr>
      <vt:lpstr>Times New Roman</vt:lpstr>
      <vt:lpstr>TimesNewRomanPSMT</vt:lpstr>
      <vt:lpstr>PrismaticVTI</vt:lpstr>
      <vt:lpstr>Insights on Life Satisfaction </vt:lpstr>
      <vt:lpstr>Introduction</vt:lpstr>
      <vt:lpstr>Data collection</vt:lpstr>
      <vt:lpstr>Data Variables</vt:lpstr>
      <vt:lpstr>Correlation plot</vt:lpstr>
      <vt:lpstr>Bump Chart – Life Satisfaction Ranking</vt:lpstr>
      <vt:lpstr>Line Chart – Life Satisifaction </vt:lpstr>
      <vt:lpstr>Bubble Chart – GDP per capita vs Life Satisfaction</vt:lpstr>
      <vt:lpstr>Closer look at selected countries</vt:lpstr>
      <vt:lpstr>Connected Scatter plot – Annual working hours vs Life Satisfaction</vt:lpstr>
      <vt:lpstr>Connected scatterplot without South Africa</vt:lpstr>
      <vt:lpstr> </vt:lpstr>
      <vt:lpstr>World map depicting Urban Population percentage</vt:lpstr>
      <vt:lpstr>Dumbell chart – Average Life Satisfaction </vt:lpstr>
      <vt:lpstr>Slope Chart – Human Development Index</vt:lpstr>
      <vt:lpstr>Bar Chart – GNI per capita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Insights on Life Satisfaction </dc:title>
  <dc:creator>Kireeti Mantrala</dc:creator>
  <cp:lastModifiedBy>Ajay Addala</cp:lastModifiedBy>
  <cp:revision>18</cp:revision>
  <dcterms:created xsi:type="dcterms:W3CDTF">2022-12-15T23:43:17Z</dcterms:created>
  <dcterms:modified xsi:type="dcterms:W3CDTF">2022-12-16T20:03:31Z</dcterms:modified>
</cp:coreProperties>
</file>

<file path=docProps/thumbnail.jpeg>
</file>